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Default Extension="png" ContentType="image/png"/>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72" r:id="rId3"/>
    <p:sldId id="258" r:id="rId4"/>
    <p:sldId id="273" r:id="rId5"/>
    <p:sldId id="274" r:id="rId6"/>
    <p:sldId id="275" r:id="rId7"/>
    <p:sldId id="27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02" y="-5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F78361-09D6-4759-B065-3522673825C6}" type="datetimeFigureOut">
              <a:rPr lang="en-US" smtClean="0"/>
              <a:t>7/29/2013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C6163-498B-4CAA-810C-B385A0FB68C9}" type="slidenum">
              <a:rPr lang="en-US" smtClean="0"/>
              <a:t>‹#›</a:t>
            </a:fld>
            <a:endParaRPr lang="en-US"/>
          </a:p>
        </p:txBody>
      </p:sp>
    </p:spTree>
    <p:extLst>
      <p:ext uri="{BB962C8B-B14F-4D97-AF65-F5344CB8AC3E}">
        <p14:creationId xmlns:p14="http://schemas.microsoft.com/office/powerpoint/2010/main" val="3916195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65" charset="-128"/>
              </a:defRPr>
            </a:lvl1pPr>
            <a:lvl2pPr marL="742950" indent="-285750">
              <a:defRPr>
                <a:solidFill>
                  <a:schemeClr val="tx1"/>
                </a:solidFill>
                <a:latin typeface="Arial" charset="0"/>
                <a:ea typeface="ＭＳ Ｐゴシック" pitchFamily="-65" charset="-128"/>
              </a:defRPr>
            </a:lvl2pPr>
            <a:lvl3pPr marL="1143000" indent="-228600">
              <a:defRPr>
                <a:solidFill>
                  <a:schemeClr val="tx1"/>
                </a:solidFill>
                <a:latin typeface="Arial" charset="0"/>
                <a:ea typeface="ＭＳ Ｐゴシック" pitchFamily="-65" charset="-128"/>
              </a:defRPr>
            </a:lvl3pPr>
            <a:lvl4pPr marL="1600200" indent="-228600">
              <a:defRPr>
                <a:solidFill>
                  <a:schemeClr val="tx1"/>
                </a:solidFill>
                <a:latin typeface="Arial" charset="0"/>
                <a:ea typeface="ＭＳ Ｐゴシック" pitchFamily="-65" charset="-128"/>
              </a:defRPr>
            </a:lvl4pPr>
            <a:lvl5pPr marL="2057400" indent="-22860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fld id="{F5410AE3-FC4F-4940-91F6-918D30978318}" type="slidenum">
              <a:rPr lang="en-US" smtClean="0"/>
              <a:pPr/>
              <a:t>1</a:t>
            </a:fld>
            <a:endParaRPr lang="en-US"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ea typeface="ＭＳ Ｐゴシック" pitchFamily="-65" charset="-128"/>
              </a:rPr>
              <a:t>[Recommend having this as a poster up in the training room and refer to when presenting.]</a:t>
            </a:r>
          </a:p>
          <a:p>
            <a:pPr eaLnBrk="1" hangingPunct="1"/>
            <a:r>
              <a:rPr lang="en-US" b="1" smtClean="0">
                <a:ea typeface="ＭＳ Ｐゴシック" pitchFamily="-65" charset="-128"/>
              </a:rPr>
              <a:t>The Plan-Do-Check-Act process was developed by Dr. Walter Shewhart and later incorporated into the work of E. W. Deming.  Dr. Deming credits Shewhart with teaching him that there are two ways of doing things:  the old way and the new way.  It requires planning, implementation, assessment of success and revision.  It is often referred to as the PDCA cycle.</a:t>
            </a:r>
          </a:p>
          <a:p>
            <a:pPr eaLnBrk="1" hangingPunct="1"/>
            <a:endParaRPr lang="en-US" b="1" smtClean="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65" charset="-128"/>
              </a:defRPr>
            </a:lvl1pPr>
            <a:lvl2pPr marL="742950" indent="-285750">
              <a:defRPr>
                <a:solidFill>
                  <a:schemeClr val="tx1"/>
                </a:solidFill>
                <a:latin typeface="Arial" charset="0"/>
                <a:ea typeface="ＭＳ Ｐゴシック" pitchFamily="-65" charset="-128"/>
              </a:defRPr>
            </a:lvl2pPr>
            <a:lvl3pPr marL="1143000" indent="-228600">
              <a:defRPr>
                <a:solidFill>
                  <a:schemeClr val="tx1"/>
                </a:solidFill>
                <a:latin typeface="Arial" charset="0"/>
                <a:ea typeface="ＭＳ Ｐゴシック" pitchFamily="-65" charset="-128"/>
              </a:defRPr>
            </a:lvl3pPr>
            <a:lvl4pPr marL="1600200" indent="-228600">
              <a:defRPr>
                <a:solidFill>
                  <a:schemeClr val="tx1"/>
                </a:solidFill>
                <a:latin typeface="Arial" charset="0"/>
                <a:ea typeface="ＭＳ Ｐゴシック" pitchFamily="-65" charset="-128"/>
              </a:defRPr>
            </a:lvl4pPr>
            <a:lvl5pPr marL="2057400" indent="-22860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fld id="{6E393FCA-5AB6-4823-B192-E4D66039BB0C}" type="slidenum">
              <a:rPr lang="en-US" smtClean="0"/>
              <a:pPr/>
              <a:t>3</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smtClean="0">
                <a:ea typeface="ＭＳ Ｐゴシック" pitchFamily="-65" charset="-128"/>
              </a:rPr>
              <a:t>Here are the components listed in the Plan-Do-Check-Act cycle in a format easier to read. We will be covering each of these components in our training today and tomorrow. </a:t>
            </a:r>
          </a:p>
          <a:p>
            <a:pPr marL="576263" lvl="1" indent="-119063" eaLnBrk="1" hangingPunct="1"/>
            <a:r>
              <a:rPr lang="en-US" sz="1000" b="1" smtClean="0">
                <a:ea typeface="ＭＳ Ｐゴシック" pitchFamily="-65" charset="-128"/>
              </a:rPr>
              <a:t>Data-driven</a:t>
            </a:r>
          </a:p>
          <a:p>
            <a:pPr marL="576263" lvl="1" indent="-119063" eaLnBrk="1" hangingPunct="1"/>
            <a:r>
              <a:rPr lang="en-US" sz="1000" b="1" smtClean="0">
                <a:ea typeface="ＭＳ Ｐゴシック" pitchFamily="-65" charset="-128"/>
              </a:rPr>
              <a:t>Focused instruction</a:t>
            </a:r>
          </a:p>
          <a:p>
            <a:pPr marL="576263" lvl="1" indent="-119063" eaLnBrk="1" hangingPunct="1"/>
            <a:r>
              <a:rPr lang="en-US" sz="1000" b="1" smtClean="0">
                <a:ea typeface="ＭＳ Ｐゴシック" pitchFamily="-65" charset="-128"/>
              </a:rPr>
              <a:t>Identifies instructional needs</a:t>
            </a:r>
          </a:p>
          <a:p>
            <a:pPr marL="576263" lvl="1" indent="-119063" eaLnBrk="1" hangingPunct="1"/>
            <a:r>
              <a:rPr lang="en-US" sz="1000" b="1" smtClean="0">
                <a:ea typeface="ＭＳ Ｐゴシック" pitchFamily="-65" charset="-128"/>
              </a:rPr>
              <a:t>Identifies struggling students</a:t>
            </a:r>
          </a:p>
          <a:p>
            <a:pPr marL="576263" lvl="1" indent="-119063" eaLnBrk="1" hangingPunct="1"/>
            <a:r>
              <a:rPr lang="en-US" sz="1000" b="1" smtClean="0">
                <a:ea typeface="ＭＳ Ｐゴシック" pitchFamily="-65" charset="-128"/>
              </a:rPr>
              <a:t>Provides re-teaching for mastery</a:t>
            </a:r>
          </a:p>
          <a:p>
            <a:pPr marL="576263" lvl="1" indent="-119063" eaLnBrk="1" hangingPunct="1"/>
            <a:r>
              <a:rPr lang="en-US" sz="1000" b="1" smtClean="0">
                <a:ea typeface="ＭＳ Ｐゴシック" pitchFamily="-65" charset="-128"/>
              </a:rPr>
              <a:t>Monitors student learning</a:t>
            </a:r>
          </a:p>
          <a:p>
            <a:pPr eaLnBrk="1" hangingPunct="1"/>
            <a:r>
              <a:rPr lang="en-US" sz="1000" b="1" smtClean="0">
                <a:ea typeface="ＭＳ Ｐゴシック" pitchFamily="-65" charset="-128"/>
              </a:rPr>
              <a:t>The strengths of the FCIM model are:</a:t>
            </a:r>
          </a:p>
          <a:p>
            <a:pPr marL="576263" lvl="1" indent="-119063" eaLnBrk="1" hangingPunct="1"/>
            <a:r>
              <a:rPr lang="en-US" sz="1000" b="1" smtClean="0">
                <a:ea typeface="ＭＳ Ｐゴシック" pitchFamily="-65" charset="-128"/>
              </a:rPr>
              <a:t>The use of data in making decisions and pedagogical choices rather than subjective opinions, hunches, traditional ways of teaching and testing students, or relying on the status quo to raise student achievement</a:t>
            </a:r>
          </a:p>
          <a:p>
            <a:pPr marL="576263" lvl="1" indent="-119063" eaLnBrk="1" hangingPunct="1"/>
            <a:r>
              <a:rPr lang="en-US" sz="1000" b="1" smtClean="0">
                <a:ea typeface="ＭＳ Ｐゴシック" pitchFamily="-65" charset="-128"/>
              </a:rPr>
              <a:t>Because objective decisions are reached on data, teacher subjectivity is eliminated</a:t>
            </a:r>
          </a:p>
          <a:p>
            <a:pPr marL="576263" lvl="1" indent="-119063" eaLnBrk="1" hangingPunct="1"/>
            <a:r>
              <a:rPr lang="en-US" sz="1000" b="1" smtClean="0">
                <a:ea typeface="ＭＳ Ｐゴシック" pitchFamily="-65" charset="-128"/>
              </a:rPr>
              <a:t>With careful and thorough data analysis, specific subjects and grade levels and student subgroups are identified</a:t>
            </a:r>
          </a:p>
          <a:p>
            <a:pPr marL="576263" lvl="1" indent="-119063" eaLnBrk="1" hangingPunct="1"/>
            <a:r>
              <a:rPr lang="en-US" sz="1000" b="1" smtClean="0">
                <a:ea typeface="ＭＳ Ｐゴシック" pitchFamily="-65" charset="-128"/>
              </a:rPr>
              <a:t>Constant monitoring of student progress along with deeper mining of test data result in the ability to identify individual students who need more help in targeted benchmarks, clusters and strands.  What to re-teach and who needs it are made apparent from the data analysis and tracking of student learning.</a:t>
            </a:r>
          </a:p>
          <a:p>
            <a:pPr eaLnBrk="1" hangingPunct="1"/>
            <a:endParaRPr lang="en-US" sz="1000" b="1" smtClean="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9963B5-0C8F-41DB-B230-EFCFC6E1130F}"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195681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963B5-0C8F-41DB-B230-EFCFC6E1130F}"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354273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963B5-0C8F-41DB-B230-EFCFC6E1130F}"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512072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963B5-0C8F-41DB-B230-EFCFC6E1130F}"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1177903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9963B5-0C8F-41DB-B230-EFCFC6E1130F}"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638679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9963B5-0C8F-41DB-B230-EFCFC6E1130F}" type="datetimeFigureOut">
              <a:rPr lang="en-US" smtClean="0"/>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1473791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9963B5-0C8F-41DB-B230-EFCFC6E1130F}" type="datetimeFigureOut">
              <a:rPr lang="en-US" smtClean="0"/>
              <a:t>7/29/2013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2234365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9963B5-0C8F-41DB-B230-EFCFC6E1130F}" type="datetimeFigureOut">
              <a:rPr lang="en-US" smtClean="0"/>
              <a:t>7/29/2013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3652004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963B5-0C8F-41DB-B230-EFCFC6E1130F}" type="datetimeFigureOut">
              <a:rPr lang="en-US" smtClean="0"/>
              <a:t>7/29/2013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702622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963B5-0C8F-41DB-B230-EFCFC6E1130F}" type="datetimeFigureOut">
              <a:rPr lang="en-US" smtClean="0"/>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286310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963B5-0C8F-41DB-B230-EFCFC6E1130F}" type="datetimeFigureOut">
              <a:rPr lang="en-US" smtClean="0"/>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62F61F-5373-43DE-860E-94A5AAA02A6E}" type="slidenum">
              <a:rPr lang="en-US" smtClean="0"/>
              <a:t>‹#›</a:t>
            </a:fld>
            <a:endParaRPr lang="en-US"/>
          </a:p>
        </p:txBody>
      </p:sp>
    </p:spTree>
    <p:extLst>
      <p:ext uri="{BB962C8B-B14F-4D97-AF65-F5344CB8AC3E}">
        <p14:creationId xmlns:p14="http://schemas.microsoft.com/office/powerpoint/2010/main" val="321031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963B5-0C8F-41DB-B230-EFCFC6E1130F}" type="datetimeFigureOut">
              <a:rPr lang="en-US" smtClean="0"/>
              <a:t>7/29/2013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2F61F-5373-43DE-860E-94A5AAA02A6E}" type="slidenum">
              <a:rPr lang="en-US" smtClean="0"/>
              <a:t>‹#›</a:t>
            </a:fld>
            <a:endParaRPr lang="en-US"/>
          </a:p>
        </p:txBody>
      </p:sp>
    </p:spTree>
    <p:extLst>
      <p:ext uri="{BB962C8B-B14F-4D97-AF65-F5344CB8AC3E}">
        <p14:creationId xmlns:p14="http://schemas.microsoft.com/office/powerpoint/2010/main" val="311011592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p:cNvSpPr>
            <a:spLocks noGrp="1" noChangeArrowheads="1"/>
          </p:cNvSpPr>
          <p:nvPr>
            <p:ph type="title" idx="4294967295"/>
          </p:nvPr>
        </p:nvSpPr>
        <p:spPr>
          <a:xfrm>
            <a:off x="438150" y="406400"/>
            <a:ext cx="8229600" cy="1847850"/>
          </a:xfrm>
        </p:spPr>
        <p:txBody>
          <a:bodyPr lIns="0" rIns="0" bIns="0"/>
          <a:lstStyle/>
          <a:p>
            <a:pPr algn="ctr" eaLnBrk="1" hangingPunct="1"/>
            <a:r>
              <a:rPr lang="en-US" sz="3600" b="1" dirty="0" smtClean="0">
                <a:ea typeface="ＭＳ Ｐゴシック" pitchFamily="-65" charset="-128"/>
              </a:rPr>
              <a:t>FCIM and School </a:t>
            </a:r>
            <a:r>
              <a:rPr lang="en-US" sz="3600" b="1" dirty="0" smtClean="0">
                <a:ea typeface="ＭＳ Ｐゴシック" pitchFamily="-65" charset="-128"/>
              </a:rPr>
              <a:t>Improvement</a:t>
            </a:r>
            <a:br>
              <a:rPr lang="en-US" sz="3600" b="1" dirty="0" smtClean="0">
                <a:ea typeface="ＭＳ Ｐゴシック" pitchFamily="-65" charset="-128"/>
              </a:rPr>
            </a:br>
            <a:r>
              <a:rPr lang="en-US" sz="3600" b="1" dirty="0" smtClean="0">
                <a:ea typeface="ＭＳ Ｐゴシック" pitchFamily="-65" charset="-128"/>
              </a:rPr>
              <a:t>2013-14</a:t>
            </a:r>
          </a:p>
        </p:txBody>
      </p:sp>
      <p:pic>
        <p:nvPicPr>
          <p:cNvPr id="13" name="Picture 4" descr="~AUT00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2438400" y="2667000"/>
            <a:ext cx="4313383" cy="3657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2617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13"/>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nodeType="clickEffect">
                                  <p:stCondLst>
                                    <p:cond delay="0"/>
                                  </p:stCondLst>
                                  <p:childTnLst>
                                    <p:animScale>
                                      <p:cBhvr>
                                        <p:cTn id="16" dur="2000" fill="hold"/>
                                        <p:tgtEl>
                                          <p:spTgt spid="1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838200"/>
            <a:ext cx="8323263" cy="558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7547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Grp="1" noChangeArrowheads="1"/>
          </p:cNvSpPr>
          <p:nvPr>
            <p:ph type="title" idx="4294967295"/>
          </p:nvPr>
        </p:nvSpPr>
        <p:spPr>
          <a:xfrm>
            <a:off x="660400" y="0"/>
            <a:ext cx="8001000" cy="1112838"/>
          </a:xfrm>
        </p:spPr>
        <p:txBody>
          <a:bodyPr lIns="0" rIns="0" bIns="0"/>
          <a:lstStyle/>
          <a:p>
            <a:pPr algn="ctr" eaLnBrk="1" hangingPunct="1"/>
            <a:r>
              <a:rPr lang="en-US" sz="3500" b="1" dirty="0" smtClean="0">
                <a:ea typeface="ＭＳ Ｐゴシック" pitchFamily="-65" charset="-128"/>
              </a:rPr>
              <a:t>8-Step Overview: Components</a:t>
            </a:r>
          </a:p>
        </p:txBody>
      </p:sp>
      <p:sp>
        <p:nvSpPr>
          <p:cNvPr id="43011" name="Rectangle 3"/>
          <p:cNvSpPr>
            <a:spLocks noGrp="1" noChangeArrowheads="1"/>
          </p:cNvSpPr>
          <p:nvPr>
            <p:ph idx="4294967295"/>
          </p:nvPr>
        </p:nvSpPr>
        <p:spPr>
          <a:xfrm>
            <a:off x="457200" y="997583"/>
            <a:ext cx="8229600" cy="5110163"/>
          </a:xfrm>
        </p:spPr>
        <p:txBody>
          <a:bodyPr/>
          <a:lstStyle/>
          <a:p>
            <a:pPr marL="514350" indent="-514350" eaLnBrk="1" hangingPunct="1">
              <a:buFont typeface="+mj-lt"/>
              <a:buAutoNum type="arabicPeriod"/>
            </a:pPr>
            <a:r>
              <a:rPr lang="en-US" sz="3300" dirty="0" smtClean="0">
                <a:ea typeface="ＭＳ Ｐゴシック" pitchFamily="-65" charset="-128"/>
              </a:rPr>
              <a:t>Identify Instructional (Learning) Goals </a:t>
            </a:r>
            <a:r>
              <a:rPr lang="en-US" sz="3300" b="1" dirty="0" smtClean="0">
                <a:solidFill>
                  <a:schemeClr val="accent4">
                    <a:lumMod val="75000"/>
                  </a:schemeClr>
                </a:solidFill>
                <a:ea typeface="ＭＳ Ｐゴシック" pitchFamily="-65" charset="-128"/>
              </a:rPr>
              <a:t>(Plan)</a:t>
            </a:r>
          </a:p>
          <a:p>
            <a:pPr marL="514350" indent="-514350" eaLnBrk="1" hangingPunct="1">
              <a:buFont typeface="+mj-lt"/>
              <a:buAutoNum type="arabicPeriod"/>
            </a:pPr>
            <a:r>
              <a:rPr lang="en-US" sz="3300" dirty="0" smtClean="0">
                <a:ea typeface="ＭＳ Ｐゴシック" pitchFamily="-65" charset="-128"/>
              </a:rPr>
              <a:t>Develop Timelines, Identify Strategies </a:t>
            </a:r>
            <a:r>
              <a:rPr lang="en-US" sz="3300" b="1" dirty="0" smtClean="0">
                <a:solidFill>
                  <a:schemeClr val="accent4">
                    <a:lumMod val="75000"/>
                  </a:schemeClr>
                </a:solidFill>
                <a:ea typeface="ＭＳ Ｐゴシック" pitchFamily="-65" charset="-128"/>
              </a:rPr>
              <a:t>(Plan)</a:t>
            </a:r>
          </a:p>
          <a:p>
            <a:pPr marL="514350" indent="-514350" eaLnBrk="1" hangingPunct="1">
              <a:buFont typeface="+mj-lt"/>
              <a:buAutoNum type="arabicPeriod"/>
            </a:pPr>
            <a:r>
              <a:rPr lang="en-US" sz="3300" dirty="0" smtClean="0">
                <a:ea typeface="ＭＳ Ｐゴシック" pitchFamily="-65" charset="-128"/>
              </a:rPr>
              <a:t>Deliver Instructional Focus Lessons </a:t>
            </a:r>
            <a:r>
              <a:rPr lang="en-US" sz="3300" b="1" dirty="0" smtClean="0">
                <a:solidFill>
                  <a:srgbClr val="FFFF00"/>
                </a:solidFill>
                <a:ea typeface="ＭＳ Ｐゴシック" pitchFamily="-65" charset="-128"/>
              </a:rPr>
              <a:t>(Do)</a:t>
            </a:r>
          </a:p>
          <a:p>
            <a:pPr marL="514350" indent="-514350" eaLnBrk="1" hangingPunct="1">
              <a:buFont typeface="+mj-lt"/>
              <a:buAutoNum type="arabicPeriod"/>
            </a:pPr>
            <a:r>
              <a:rPr lang="en-US" sz="3300" dirty="0" smtClean="0">
                <a:ea typeface="ＭＳ Ｐゴシック" pitchFamily="-65" charset="-128"/>
              </a:rPr>
              <a:t>Conduct Assessments </a:t>
            </a:r>
            <a:r>
              <a:rPr lang="en-US" sz="3300" b="1" dirty="0" smtClean="0">
                <a:solidFill>
                  <a:srgbClr val="C00000"/>
                </a:solidFill>
                <a:ea typeface="ＭＳ Ｐゴシック" pitchFamily="-65" charset="-128"/>
              </a:rPr>
              <a:t>(Study)</a:t>
            </a:r>
          </a:p>
          <a:p>
            <a:pPr marL="514350" indent="-514350" eaLnBrk="1" hangingPunct="1">
              <a:buFont typeface="+mj-lt"/>
              <a:buAutoNum type="arabicPeriod"/>
            </a:pPr>
            <a:r>
              <a:rPr lang="en-US" sz="3300" dirty="0" smtClean="0">
                <a:ea typeface="ＭＳ Ｐゴシック" pitchFamily="-65" charset="-128"/>
              </a:rPr>
              <a:t>Account for Skill Maintenance </a:t>
            </a:r>
            <a:r>
              <a:rPr lang="en-US" sz="3300" b="1" dirty="0" smtClean="0">
                <a:solidFill>
                  <a:srgbClr val="C00000"/>
                </a:solidFill>
                <a:ea typeface="ＭＳ Ｐゴシック" pitchFamily="-65" charset="-128"/>
              </a:rPr>
              <a:t>(Study)</a:t>
            </a:r>
          </a:p>
          <a:p>
            <a:pPr marL="514350" indent="-514350" eaLnBrk="1" hangingPunct="1">
              <a:buFont typeface="+mj-lt"/>
              <a:buAutoNum type="arabicPeriod"/>
            </a:pPr>
            <a:r>
              <a:rPr lang="en-US" sz="3300" dirty="0" smtClean="0">
                <a:ea typeface="ＭＳ Ｐゴシック" pitchFamily="-65" charset="-128"/>
              </a:rPr>
              <a:t>Monitor Effectiveness </a:t>
            </a:r>
            <a:r>
              <a:rPr lang="en-US" sz="3300" b="1" dirty="0" smtClean="0">
                <a:solidFill>
                  <a:srgbClr val="C00000"/>
                </a:solidFill>
                <a:ea typeface="ＭＳ Ｐゴシック" pitchFamily="-65" charset="-128"/>
              </a:rPr>
              <a:t>(Study)</a:t>
            </a:r>
          </a:p>
          <a:p>
            <a:pPr marL="514350" indent="-514350" eaLnBrk="1" hangingPunct="1">
              <a:buFont typeface="+mj-lt"/>
              <a:buAutoNum type="arabicPeriod"/>
            </a:pPr>
            <a:r>
              <a:rPr lang="en-US" sz="3300" dirty="0" smtClean="0">
                <a:ea typeface="ＭＳ Ｐゴシック" pitchFamily="-65" charset="-128"/>
              </a:rPr>
              <a:t>Deliver Tutorials and Enrichment </a:t>
            </a:r>
            <a:r>
              <a:rPr lang="en-US" sz="3300" b="1" dirty="0" smtClean="0">
                <a:solidFill>
                  <a:srgbClr val="33CC33"/>
                </a:solidFill>
                <a:ea typeface="ＭＳ Ｐゴシック" pitchFamily="-65" charset="-128"/>
              </a:rPr>
              <a:t>(Act)</a:t>
            </a:r>
          </a:p>
          <a:p>
            <a:pPr marL="514350" indent="-514350" eaLnBrk="1" hangingPunct="1">
              <a:buFont typeface="+mj-lt"/>
              <a:buAutoNum type="arabicPeriod"/>
            </a:pPr>
            <a:r>
              <a:rPr lang="en-US" sz="3300" dirty="0" smtClean="0">
                <a:ea typeface="ＭＳ Ｐゴシック" pitchFamily="-65" charset="-128"/>
              </a:rPr>
              <a:t>Adjust Strategies </a:t>
            </a:r>
            <a:r>
              <a:rPr lang="en-US" sz="3300" b="1" dirty="0" smtClean="0">
                <a:solidFill>
                  <a:srgbClr val="33CC33"/>
                </a:solidFill>
                <a:ea typeface="ＭＳ Ｐゴシック" pitchFamily="-65" charset="-128"/>
              </a:rPr>
              <a:t>(Act)</a:t>
            </a:r>
          </a:p>
        </p:txBody>
      </p:sp>
      <p:pic>
        <p:nvPicPr>
          <p:cNvPr id="14" name="Picture 4" descr="~AUT00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7138686" y="5410200"/>
            <a:ext cx="1719843" cy="130645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792539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nodeType="clickEffect">
                                  <p:stCondLst>
                                    <p:cond delay="0"/>
                                  </p:stCondLst>
                                  <p:iterate type="lt">
                                    <p:tmPct val="10000"/>
                                  </p:iterate>
                                  <p:childTnLst>
                                    <p:animScale>
                                      <p:cBhvr>
                                        <p:cTn id="6" dur="250" autoRev="1" fill="hold">
                                          <p:stCondLst>
                                            <p:cond delay="0"/>
                                          </p:stCondLst>
                                        </p:cTn>
                                        <p:tgtEl>
                                          <p:spTgt spid="43011">
                                            <p:txEl>
                                              <p:pRg st="1" end="1"/>
                                            </p:txEl>
                                          </p:spTgt>
                                        </p:tgtEl>
                                      </p:cBhvr>
                                      <p:to x="80000" y="100000"/>
                                    </p:animScale>
                                    <p:anim by="(#ppt_w*0.10)" calcmode="lin" valueType="num">
                                      <p:cBhvr>
                                        <p:cTn id="7" dur="250" autoRev="1" fill="hold">
                                          <p:stCondLst>
                                            <p:cond delay="0"/>
                                          </p:stCondLst>
                                        </p:cTn>
                                        <p:tgtEl>
                                          <p:spTgt spid="43011">
                                            <p:txEl>
                                              <p:pRg st="1" end="1"/>
                                            </p:txEl>
                                          </p:spTgt>
                                        </p:tgtEl>
                                        <p:attrNameLst>
                                          <p:attrName>ppt_x</p:attrName>
                                        </p:attrNameLst>
                                      </p:cBhvr>
                                    </p:anim>
                                    <p:anim by="(-#ppt_w*0.10)" calcmode="lin" valueType="num">
                                      <p:cBhvr>
                                        <p:cTn id="8" dur="250" autoRev="1" fill="hold">
                                          <p:stCondLst>
                                            <p:cond delay="0"/>
                                          </p:stCondLst>
                                        </p:cTn>
                                        <p:tgtEl>
                                          <p:spTgt spid="43011">
                                            <p:txEl>
                                              <p:pRg st="1" end="1"/>
                                            </p:txEl>
                                          </p:spTgt>
                                        </p:tgtEl>
                                        <p:attrNameLst>
                                          <p:attrName>ppt_y</p:attrName>
                                        </p:attrNameLst>
                                      </p:cBhvr>
                                    </p:anim>
                                    <p:animRot by="-480000">
                                      <p:cBhvr>
                                        <p:cTn id="9" dur="250" autoRev="1" fill="hold">
                                          <p:stCondLst>
                                            <p:cond delay="0"/>
                                          </p:stCondLst>
                                        </p:cTn>
                                        <p:tgtEl>
                                          <p:spTgt spid="43011">
                                            <p:txEl>
                                              <p:pRg st="1" end="1"/>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additive="base">
                                        <p:cTn id="14" dur="500" fill="hold"/>
                                        <p:tgtEl>
                                          <p:spTgt spid="14"/>
                                        </p:tgtEl>
                                        <p:attrNameLst>
                                          <p:attrName>ppt_x</p:attrName>
                                        </p:attrNameLst>
                                      </p:cBhvr>
                                      <p:tavLst>
                                        <p:tav tm="0">
                                          <p:val>
                                            <p:strVal val="#ppt_x"/>
                                          </p:val>
                                        </p:tav>
                                        <p:tav tm="100000">
                                          <p:val>
                                            <p:strVal val="#ppt_x"/>
                                          </p:val>
                                        </p:tav>
                                      </p:tavLst>
                                    </p:anim>
                                    <p:anim calcmode="lin" valueType="num">
                                      <p:cBhvr additive="base">
                                        <p:cTn id="1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nodeType="clickEffect">
                                  <p:stCondLst>
                                    <p:cond delay="0"/>
                                  </p:stCondLst>
                                  <p:childTnLst>
                                    <p:animRot by="21600000">
                                      <p:cBhvr>
                                        <p:cTn id="19" dur="2000" fill="hold"/>
                                        <p:tgtEl>
                                          <p:spTgt spid="14"/>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6" presetClass="emph" presetSubtype="0" fill="hold" nodeType="clickEffect">
                                  <p:stCondLst>
                                    <p:cond delay="0"/>
                                  </p:stCondLst>
                                  <p:childTnLst>
                                    <p:animScale>
                                      <p:cBhvr>
                                        <p:cTn id="23" dur="2000" fill="hold"/>
                                        <p:tgtEl>
                                          <p:spTgt spid="1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1774" y="79801"/>
            <a:ext cx="8726533" cy="6671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234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525" y="114300"/>
            <a:ext cx="8562975" cy="6155531"/>
          </a:xfrm>
          <a:prstGeom prst="rect">
            <a:avLst/>
          </a:prstGeom>
          <a:noFill/>
        </p:spPr>
        <p:txBody>
          <a:bodyPr wrap="square" rtlCol="0">
            <a:spAutoFit/>
          </a:bodyPr>
          <a:lstStyle/>
          <a:p>
            <a:pPr algn="ctr"/>
            <a:r>
              <a:rPr lang="en-US" sz="3600" b="1" u="sng" dirty="0">
                <a:solidFill>
                  <a:srgbClr val="0033CC"/>
                </a:solidFill>
              </a:rPr>
              <a:t>Problem-Solving </a:t>
            </a:r>
            <a:r>
              <a:rPr lang="en-US" sz="3600" b="1" u="sng" dirty="0" smtClean="0">
                <a:solidFill>
                  <a:srgbClr val="0033CC"/>
                </a:solidFill>
              </a:rPr>
              <a:t>Focus</a:t>
            </a:r>
          </a:p>
          <a:p>
            <a:endParaRPr lang="en-US" dirty="0">
              <a:solidFill>
                <a:prstClr val="black"/>
              </a:solidFill>
            </a:endParaRPr>
          </a:p>
          <a:p>
            <a:pPr algn="just"/>
            <a:r>
              <a:rPr lang="en-US" sz="2000" b="1" dirty="0"/>
              <a:t>Based on the targets set for your school in each required Area, engage in a problem-solving process using the following questions. Goals shall specifically address any subgroup not meeting its AMO targets for 2012-2013. The special needs of subgroups not addressed in the AMO report (e.g., migrant, homeless, neglected and delinquent) shall also be considered during this process. Operational data such as climate surveys and classroom walkthroughs may also be used as available and relevant. </a:t>
            </a:r>
            <a:endParaRPr lang="en-US" sz="2000" b="1" dirty="0" smtClean="0"/>
          </a:p>
          <a:p>
            <a:endParaRPr lang="en-US" sz="1200" b="1" dirty="0"/>
          </a:p>
          <a:p>
            <a:r>
              <a:rPr lang="en-US" sz="3200" b="1" u="sng" dirty="0"/>
              <a:t>Step 1: </a:t>
            </a:r>
            <a:r>
              <a:rPr lang="en-US" sz="3200" b="1" dirty="0"/>
              <a:t>Identify goal(s) to help you achieve your targets. </a:t>
            </a:r>
            <a:r>
              <a:rPr lang="en-US" sz="2800" b="1" dirty="0"/>
              <a:t>(Select one or more Areas each goal addresses.)</a:t>
            </a:r>
          </a:p>
          <a:p>
            <a:r>
              <a:rPr lang="en-US" sz="3200" b="1" u="sng" dirty="0"/>
              <a:t>Step 2:</a:t>
            </a:r>
            <a:r>
              <a:rPr lang="en-US" sz="3200" b="1" dirty="0"/>
              <a:t> Brainstorm which resources are available to support the goal and barriers that could prevent achieving the goal; prioritize barriers</a:t>
            </a:r>
            <a:r>
              <a:rPr lang="en-US" sz="3200" b="1" dirty="0" smtClean="0"/>
              <a:t>.</a:t>
            </a:r>
            <a:endParaRPr lang="en-US" sz="3200" b="1" dirty="0"/>
          </a:p>
        </p:txBody>
      </p:sp>
    </p:spTree>
    <p:extLst>
      <p:ext uri="{BB962C8B-B14F-4D97-AF65-F5344CB8AC3E}">
        <p14:creationId xmlns:p14="http://schemas.microsoft.com/office/powerpoint/2010/main" val="3668616679"/>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525" y="290966"/>
            <a:ext cx="8620125" cy="5816977"/>
          </a:xfrm>
          <a:prstGeom prst="rect">
            <a:avLst/>
          </a:prstGeom>
          <a:noFill/>
        </p:spPr>
        <p:txBody>
          <a:bodyPr wrap="square">
            <a:spAutoFit/>
          </a:bodyPr>
          <a:lstStyle/>
          <a:p>
            <a:r>
              <a:rPr lang="en-US" sz="3200" u="sng" dirty="0"/>
              <a:t>Step 3: </a:t>
            </a:r>
            <a:r>
              <a:rPr lang="en-US" sz="3200" dirty="0"/>
              <a:t>Choose some barriers to address, based on alterable elements of curriculum, instruction, environment, and organizational systems (</a:t>
            </a:r>
            <a:r>
              <a:rPr lang="en-US" sz="2800" dirty="0"/>
              <a:t>e.g., those which have the most impact on the goal if removed or are immediately actionable</a:t>
            </a:r>
            <a:r>
              <a:rPr lang="en-US" sz="2800" dirty="0" smtClean="0"/>
              <a:t>)</a:t>
            </a:r>
            <a:r>
              <a:rPr lang="en-US" sz="3200" dirty="0" smtClean="0"/>
              <a:t>.</a:t>
            </a:r>
          </a:p>
          <a:p>
            <a:endParaRPr lang="en-US" sz="1200" dirty="0"/>
          </a:p>
          <a:p>
            <a:r>
              <a:rPr lang="en-US" sz="3200" u="sng" dirty="0"/>
              <a:t>Step 4: </a:t>
            </a:r>
            <a:r>
              <a:rPr lang="en-US" sz="3200" dirty="0"/>
              <a:t>Brainstorm and prioritize strategies that could be used to eliminate or reduce each targeted barrier</a:t>
            </a:r>
            <a:r>
              <a:rPr lang="en-US" sz="3200" dirty="0" smtClean="0"/>
              <a:t>.</a:t>
            </a:r>
          </a:p>
          <a:p>
            <a:endParaRPr lang="en-US" sz="1200" dirty="0"/>
          </a:p>
          <a:p>
            <a:r>
              <a:rPr lang="en-US" sz="3200" u="sng" dirty="0"/>
              <a:t>Step 5: </a:t>
            </a:r>
            <a:r>
              <a:rPr lang="en-US" sz="3200" dirty="0"/>
              <a:t>Identify action steps (including who, what, where, when) that will need to be taken to implement the identified strategies</a:t>
            </a:r>
            <a:r>
              <a:rPr lang="en-US" sz="3200" dirty="0" smtClean="0"/>
              <a:t>.</a:t>
            </a:r>
            <a:endParaRPr lang="en-US" sz="3200" dirty="0"/>
          </a:p>
        </p:txBody>
      </p:sp>
    </p:spTree>
    <p:extLst>
      <p:ext uri="{BB962C8B-B14F-4D97-AF65-F5344CB8AC3E}">
        <p14:creationId xmlns:p14="http://schemas.microsoft.com/office/powerpoint/2010/main" val="439287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0575" y="561975"/>
            <a:ext cx="7991475" cy="5509200"/>
          </a:xfrm>
          <a:prstGeom prst="rect">
            <a:avLst/>
          </a:prstGeom>
        </p:spPr>
        <p:txBody>
          <a:bodyPr wrap="square">
            <a:spAutoFit/>
          </a:bodyPr>
          <a:lstStyle/>
          <a:p>
            <a:r>
              <a:rPr lang="en-US" sz="3200" u="sng" dirty="0"/>
              <a:t>Step 6: </a:t>
            </a:r>
            <a:r>
              <a:rPr lang="en-US" sz="3200" dirty="0"/>
              <a:t>Determine how strategies will be monitored for fidelity of implementation (including who, what, where, when</a:t>
            </a:r>
            <a:r>
              <a:rPr lang="en-US" sz="3200" dirty="0" smtClean="0"/>
              <a:t>).</a:t>
            </a:r>
          </a:p>
          <a:p>
            <a:endParaRPr lang="en-US" sz="3200" dirty="0"/>
          </a:p>
          <a:p>
            <a:r>
              <a:rPr lang="en-US" sz="3200" u="sng" dirty="0"/>
              <a:t>Step 7: </a:t>
            </a:r>
            <a:r>
              <a:rPr lang="en-US" sz="3200" dirty="0"/>
              <a:t>Determine how strategies will be monitored for effectiveness (including who, what, where, when</a:t>
            </a:r>
            <a:r>
              <a:rPr lang="en-US" sz="3200" dirty="0" smtClean="0"/>
              <a:t>).</a:t>
            </a:r>
          </a:p>
          <a:p>
            <a:endParaRPr lang="en-US" sz="3200" dirty="0"/>
          </a:p>
          <a:p>
            <a:r>
              <a:rPr lang="en-US" sz="3200" u="sng" dirty="0"/>
              <a:t>Step 8: </a:t>
            </a:r>
            <a:r>
              <a:rPr lang="en-US" sz="3200" dirty="0"/>
              <a:t>Determine how progress towards each goal will be monitored (including who, what, where, when).</a:t>
            </a:r>
          </a:p>
        </p:txBody>
      </p:sp>
    </p:spTree>
    <p:extLst>
      <p:ext uri="{BB962C8B-B14F-4D97-AF65-F5344CB8AC3E}">
        <p14:creationId xmlns:p14="http://schemas.microsoft.com/office/powerpoint/2010/main" val="966540237"/>
      </p:ext>
    </p:extLst>
  </p:cSld>
  <p:clrMapOvr>
    <a:masterClrMapping/>
  </p:clrMapOvr>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8DB3E2"/>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24E306EF32134CB01C6762438F3872" ma:contentTypeVersion="0" ma:contentTypeDescription="Create a new document." ma:contentTypeScope="" ma:versionID="40c4d211f139df724b04a3fa181ea04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274D3760-3A23-4F92-9419-C4263DD1B2A4}"/>
</file>

<file path=customXml/itemProps2.xml><?xml version="1.0" encoding="utf-8"?>
<ds:datastoreItem xmlns:ds="http://schemas.openxmlformats.org/officeDocument/2006/customXml" ds:itemID="{F49E7103-D215-4EDA-AB3C-92D672DCB827}"/>
</file>

<file path=customXml/itemProps3.xml><?xml version="1.0" encoding="utf-8"?>
<ds:datastoreItem xmlns:ds="http://schemas.openxmlformats.org/officeDocument/2006/customXml" ds:itemID="{0131E354-E96D-4ABB-8456-DE4129A11EC0}"/>
</file>

<file path=docProps/app.xml><?xml version="1.0" encoding="utf-8"?>
<Properties xmlns="http://schemas.openxmlformats.org/officeDocument/2006/extended-properties" xmlns:vt="http://schemas.openxmlformats.org/officeDocument/2006/docPropsVTypes">
  <Template/>
  <TotalTime>203</TotalTime>
  <Words>611</Words>
  <Application>Microsoft Office PowerPoint</Application>
  <PresentationFormat>On-screen Show (4:3)</PresentationFormat>
  <Paragraphs>42</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FCIM and School Improvement 2013-14</vt:lpstr>
      <vt:lpstr>PowerPoint Presentation</vt:lpstr>
      <vt:lpstr>8-Step Overview: Components</vt:lpstr>
      <vt:lpstr>PowerPoint Presentation</vt:lpstr>
      <vt:lpstr>PowerPoint Presentation</vt:lpstr>
      <vt:lpstr>PowerPoint Presentation</vt:lpstr>
      <vt:lpstr>PowerPoint Presentation</vt:lpstr>
    </vt:vector>
  </TitlesOfParts>
  <Company>Miami-Dade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FCIM Overview:  Plan – Do – Check – Act  (PDCA) Cycle</dc:title>
  <dc:creator>178145</dc:creator>
  <cp:lastModifiedBy>106966</cp:lastModifiedBy>
  <cp:revision>25</cp:revision>
  <dcterms:created xsi:type="dcterms:W3CDTF">2013-07-23T14:55:31Z</dcterms:created>
  <dcterms:modified xsi:type="dcterms:W3CDTF">2013-07-29T11:59:05Z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0x0101004924E306EF32134CB01C6762438F3872</vt:lpwstr>
  </property>
</Properties>
</file>